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embeddedFontLst>
    <p:embeddedFont>
      <p:font typeface="Albertus Nova" panose="020E0503040304020304" pitchFamily="34" charset="0"/>
      <p:regular r:id="rId10"/>
      <p:bold r:id="rId11"/>
    </p:embeddedFont>
    <p:embeddedFont>
      <p:font typeface="Myriad Pro Cond" panose="020B050603040302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16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2A7"/>
    <a:srgbClr val="3E0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614" y="672"/>
      </p:cViewPr>
      <p:guideLst>
        <p:guide orient="horz" pos="2160"/>
        <p:guide pos="3840"/>
        <p:guide orient="horz" pos="935"/>
        <p:guide pos="393"/>
        <p:guide orient="horz" pos="754"/>
        <p:guide orient="horz" pos="16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ейерверк, Канун Нового года, День Нового года, Новый г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E9CABD-F2F6-CC7F-49EE-887960756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ухи, Предметная фотография, натюрм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88247F-A4DB-10A6-8BC2-09D09B9CE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0"/>
            <a:ext cx="65405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97F63-1917-EF79-3CA7-46D886270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880" y="2143443"/>
            <a:ext cx="5006340" cy="1771015"/>
          </a:xfrm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lbertus Nova" panose="020E0503040304020304" pitchFamily="34" charset="0"/>
              </a:defRPr>
            </a:lvl1pPr>
          </a:lstStyle>
          <a:p>
            <a:r>
              <a:rPr lang="ru-RU" dirty="0"/>
              <a:t>Имя </a:t>
            </a:r>
            <a:br>
              <a:rPr lang="ru-RU" dirty="0"/>
            </a:br>
            <a:r>
              <a:rPr lang="ru-RU" dirty="0"/>
              <a:t>бармена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D738A6-4B08-E528-6AF5-AECB88B26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880" y="3914458"/>
            <a:ext cx="5006340" cy="4213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4E2A7"/>
                </a:solidFill>
                <a:latin typeface="Myriad Pro Cond" panose="020B05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Название бара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AA7909-189F-D0B8-1F8D-CC854FBD39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95" y="749300"/>
            <a:ext cx="3049925" cy="972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7CEB3D-CEE0-9AA3-1011-500C1A5063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1BE50EE6-1770-A43B-8C4F-203D0B50840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63880" y="4511992"/>
            <a:ext cx="5006340" cy="221646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F4E2A7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«НАЗВАНИЕ КОКТЕЙЛЯ»</a:t>
            </a:r>
          </a:p>
        </p:txBody>
      </p:sp>
    </p:spTree>
    <p:extLst>
      <p:ext uri="{BB962C8B-B14F-4D97-AF65-F5344CB8AC3E}">
        <p14:creationId xmlns:p14="http://schemas.microsoft.com/office/powerpoint/2010/main" val="300240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апельсин, размытие, Янтарь, коричне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CE948C-B243-2257-9B3E-39FABF2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829BD-A989-8F3B-90EA-FD8E6A5C0FF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800" y="1585726"/>
            <a:ext cx="3935411" cy="4283262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F4E2A7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Фото коктейля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EED92F3-83CD-6F16-CC12-666E39F9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770" y="2867737"/>
            <a:ext cx="3932237" cy="561263"/>
          </a:xfrm>
        </p:spPr>
        <p:txBody>
          <a:bodyPr anchor="t"/>
          <a:lstStyle>
            <a:lvl1pPr>
              <a:defRPr sz="3200" b="1">
                <a:solidFill>
                  <a:schemeClr val="bg1"/>
                </a:solidFill>
                <a:latin typeface="Myriad Pro Cond" panose="020B0506030403020204" pitchFamily="34" charset="0"/>
              </a:defRPr>
            </a:lvl1pPr>
          </a:lstStyle>
          <a:p>
            <a:r>
              <a:rPr lang="ru-RU" dirty="0"/>
              <a:t>Напишите название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A308C8-4BE8-76EB-DFB6-A47CBD9AD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1408155" cy="4491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BBF48-1F19-71FA-82F2-9E4F4AF50A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C128BFE0-9790-8951-3841-4020B3E029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1770" y="4195482"/>
            <a:ext cx="4240255" cy="167350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Расскажите о связи с драгоценностями, камнями или историей, которая стоит за выбором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E6D9-609F-790F-E349-3A551500241B}"/>
              </a:ext>
            </a:extLst>
          </p:cNvPr>
          <p:cNvSpPr txBox="1"/>
          <p:nvPr userDrawn="1"/>
        </p:nvSpPr>
        <p:spPr>
          <a:xfrm>
            <a:off x="573742" y="249840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Название: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95080-295D-47F9-9CA3-AE612F3705D9}"/>
              </a:ext>
            </a:extLst>
          </p:cNvPr>
          <p:cNvSpPr txBox="1"/>
          <p:nvPr userDrawn="1"/>
        </p:nvSpPr>
        <p:spPr>
          <a:xfrm>
            <a:off x="573742" y="379833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Чем вдохновлен: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9A372-A3AB-3321-3BAB-F731C725482C}"/>
              </a:ext>
            </a:extLst>
          </p:cNvPr>
          <p:cNvSpPr txBox="1"/>
          <p:nvPr userDrawn="1"/>
        </p:nvSpPr>
        <p:spPr>
          <a:xfrm>
            <a:off x="531771" y="1417063"/>
            <a:ext cx="55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Описание коктейля</a:t>
            </a:r>
            <a:endParaRPr lang="ru-RU" sz="40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7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апельсин, размытие, Янтарь, коричне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CE948C-B243-2257-9B3E-39FABF2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A308C8-4BE8-76EB-DFB6-A47CBD9AD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1408155" cy="4491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BBF48-1F19-71FA-82F2-9E4F4AF50A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8A4912E-543F-6414-C6AF-49461D3C737D}"/>
              </a:ext>
            </a:extLst>
          </p:cNvPr>
          <p:cNvSpPr/>
          <p:nvPr userDrawn="1"/>
        </p:nvSpPr>
        <p:spPr>
          <a:xfrm>
            <a:off x="617495" y="2647576"/>
            <a:ext cx="4922693" cy="1786965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128BFE0-9790-8951-3841-4020B3E029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00846" y="2731247"/>
            <a:ext cx="4554071" cy="1673506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Перечислите все ингредиенты с пропорциями, которые используются в коктейле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1AC9B-5D06-5511-E8D9-F5DEC9AB64B8}"/>
              </a:ext>
            </a:extLst>
          </p:cNvPr>
          <p:cNvSpPr txBox="1"/>
          <p:nvPr userDrawn="1"/>
        </p:nvSpPr>
        <p:spPr>
          <a:xfrm>
            <a:off x="573742" y="2225516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Состав коктейля: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E74BAA4-87BC-1FE7-CEF7-4E26799762F9}"/>
              </a:ext>
            </a:extLst>
          </p:cNvPr>
          <p:cNvSpPr/>
          <p:nvPr userDrawn="1"/>
        </p:nvSpPr>
        <p:spPr>
          <a:xfrm>
            <a:off x="6139753" y="2647576"/>
            <a:ext cx="4922693" cy="1786965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49F1C0B-B7A5-6FF3-1502-08C90FEAE68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23104" y="2731247"/>
            <a:ext cx="4554071" cy="1673506"/>
          </a:xfrm>
        </p:spPr>
        <p:txBody>
          <a:bodyPr/>
          <a:lstStyle>
            <a:lvl1pPr marL="180000" indent="-180000">
              <a:spcBef>
                <a:spcPts val="0"/>
              </a:spcBef>
              <a:buFont typeface="+mj-lt"/>
              <a:buAutoNum type="arabicPeriod"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Укажите метод приготовления коктейля, опишите каждый шаг.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5DD42-5E7E-8192-D42D-ED3062D9C38C}"/>
              </a:ext>
            </a:extLst>
          </p:cNvPr>
          <p:cNvSpPr txBox="1"/>
          <p:nvPr userDrawn="1"/>
        </p:nvSpPr>
        <p:spPr>
          <a:xfrm>
            <a:off x="6096000" y="222551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Метод приготовления: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D434E00-6D3E-92FF-EF6B-1FEF24320370}"/>
              </a:ext>
            </a:extLst>
          </p:cNvPr>
          <p:cNvSpPr/>
          <p:nvPr userDrawn="1"/>
        </p:nvSpPr>
        <p:spPr>
          <a:xfrm>
            <a:off x="617495" y="4909329"/>
            <a:ext cx="4922693" cy="1786965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D012AA9F-B0A9-96CD-0E8D-CE3FD276381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00846" y="4993000"/>
            <a:ext cx="4554071" cy="1673506"/>
          </a:xfrm>
        </p:spPr>
        <p:txBody>
          <a:bodyPr/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Опишите, как ваш коктейль подается (вид посуды, оформление, </a:t>
            </a:r>
            <a:r>
              <a:rPr lang="ru-RU" dirty="0" err="1"/>
              <a:t>гарниш</a:t>
            </a:r>
            <a:r>
              <a:rPr lang="ru-RU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DBD98-AE21-BE54-43AC-018DDEF30858}"/>
              </a:ext>
            </a:extLst>
          </p:cNvPr>
          <p:cNvSpPr txBox="1"/>
          <p:nvPr userDrawn="1"/>
        </p:nvSpPr>
        <p:spPr>
          <a:xfrm>
            <a:off x="573742" y="448726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Подача: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E1DBE04-1E7E-0385-833C-B97F81565A6B}"/>
              </a:ext>
            </a:extLst>
          </p:cNvPr>
          <p:cNvSpPr/>
          <p:nvPr userDrawn="1"/>
        </p:nvSpPr>
        <p:spPr>
          <a:xfrm>
            <a:off x="6139753" y="4909329"/>
            <a:ext cx="4922693" cy="1786965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5D7BE949-6BC8-7F78-8A51-08CEEDEA5D6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323104" y="4993000"/>
            <a:ext cx="4554071" cy="1673506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Напишите себестоимость вашего коктейля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E6927-6838-341B-0441-4B153D9615F2}"/>
              </a:ext>
            </a:extLst>
          </p:cNvPr>
          <p:cNvSpPr txBox="1"/>
          <p:nvPr userDrawn="1"/>
        </p:nvSpPr>
        <p:spPr>
          <a:xfrm>
            <a:off x="6096000" y="4487269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Себестоимость коктейля: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5CF8F2-9D40-4EA8-4DC0-AC0526A4F9BD}"/>
              </a:ext>
            </a:extLst>
          </p:cNvPr>
          <p:cNvSpPr txBox="1"/>
          <p:nvPr userDrawn="1"/>
        </p:nvSpPr>
        <p:spPr>
          <a:xfrm>
            <a:off x="531771" y="1417063"/>
            <a:ext cx="55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Рецепт коктейля</a:t>
            </a:r>
            <a:endParaRPr lang="ru-RU" sz="40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4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апельсин, размытие, Янтарь, коричне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CE948C-B243-2257-9B3E-39FABF2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8A4912E-543F-6414-C6AF-49461D3C737D}"/>
              </a:ext>
            </a:extLst>
          </p:cNvPr>
          <p:cNvSpPr/>
          <p:nvPr userDrawn="1"/>
        </p:nvSpPr>
        <p:spPr>
          <a:xfrm>
            <a:off x="617495" y="2647576"/>
            <a:ext cx="2334881" cy="4018930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5B7ED7-9926-5EB7-4D4D-509FD5CE2A94}"/>
              </a:ext>
            </a:extLst>
          </p:cNvPr>
          <p:cNvSpPr/>
          <p:nvPr userDrawn="1"/>
        </p:nvSpPr>
        <p:spPr>
          <a:xfrm>
            <a:off x="3529848" y="2647576"/>
            <a:ext cx="2334881" cy="4018930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04D447-6F39-8FA1-D2D8-A37435568133}"/>
              </a:ext>
            </a:extLst>
          </p:cNvPr>
          <p:cNvSpPr/>
          <p:nvPr userDrawn="1"/>
        </p:nvSpPr>
        <p:spPr>
          <a:xfrm>
            <a:off x="6442201" y="2647576"/>
            <a:ext cx="2334881" cy="4018930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7A79B05-0C84-5DE4-1DFF-0CCEAAEFC3FB}"/>
              </a:ext>
            </a:extLst>
          </p:cNvPr>
          <p:cNvSpPr/>
          <p:nvPr userDrawn="1"/>
        </p:nvSpPr>
        <p:spPr>
          <a:xfrm>
            <a:off x="9354554" y="2647576"/>
            <a:ext cx="2334881" cy="1757177"/>
          </a:xfrm>
          <a:prstGeom prst="roundRect">
            <a:avLst>
              <a:gd name="adj" fmla="val 6634"/>
            </a:avLst>
          </a:prstGeom>
          <a:solidFill>
            <a:srgbClr val="F4E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A308C8-4BE8-76EB-DFB6-A47CBD9AD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1408155" cy="4491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BBF48-1F19-71FA-82F2-9E4F4AF50A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C128BFE0-9790-8951-3841-4020B3E029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7495" y="2731246"/>
            <a:ext cx="2334880" cy="3866777"/>
          </a:xfrm>
        </p:spPr>
        <p:txBody>
          <a:bodyPr/>
          <a:lstStyle>
            <a:lvl1pPr marL="180000" indent="-180000"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Перечислите все ингредиенты с пропорциями, которые используются в коктейле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1AC9B-5D06-5511-E8D9-F5DEC9AB64B8}"/>
              </a:ext>
            </a:extLst>
          </p:cNvPr>
          <p:cNvSpPr txBox="1"/>
          <p:nvPr userDrawn="1"/>
        </p:nvSpPr>
        <p:spPr>
          <a:xfrm>
            <a:off x="1032176" y="2225516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Состав коктейля: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49F1C0B-B7A5-6FF3-1502-08C90FEAE68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529847" y="2731246"/>
            <a:ext cx="2334881" cy="3935259"/>
          </a:xfrm>
        </p:spPr>
        <p:txBody>
          <a:bodyPr/>
          <a:lstStyle>
            <a:lvl1pPr marL="180000" indent="-180000">
              <a:spcBef>
                <a:spcPts val="0"/>
              </a:spcBef>
              <a:buFont typeface="+mj-lt"/>
              <a:buAutoNum type="arabicPeriod"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Укажите метод приготовления коктейля, опишите каждый шаг.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5DD42-5E7E-8192-D42D-ED3062D9C38C}"/>
              </a:ext>
            </a:extLst>
          </p:cNvPr>
          <p:cNvSpPr txBox="1"/>
          <p:nvPr userDrawn="1"/>
        </p:nvSpPr>
        <p:spPr>
          <a:xfrm>
            <a:off x="3723731" y="222551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Метод приготовления: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D012AA9F-B0A9-96CD-0E8D-CE3FD276381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442200" y="2731246"/>
            <a:ext cx="2334881" cy="3935259"/>
          </a:xfrm>
        </p:spPr>
        <p:txBody>
          <a:bodyPr/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Опишите, как ваш коктейль подается (вид посуды, оформление, </a:t>
            </a:r>
            <a:r>
              <a:rPr lang="ru-RU" dirty="0" err="1"/>
              <a:t>гарниш</a:t>
            </a:r>
            <a:r>
              <a:rPr lang="ru-RU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DBD98-AE21-BE54-43AC-018DDEF30858}"/>
              </a:ext>
            </a:extLst>
          </p:cNvPr>
          <p:cNvSpPr txBox="1"/>
          <p:nvPr userDrawn="1"/>
        </p:nvSpPr>
        <p:spPr>
          <a:xfrm>
            <a:off x="7220751" y="223640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Подача: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5D7BE949-6BC8-7F78-8A51-08CEEDEA5D6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354554" y="2798440"/>
            <a:ext cx="2334882" cy="1606313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rgbClr val="3E0A03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Напишите себестоимость вашего коктейля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E6927-6838-341B-0441-4B153D9615F2}"/>
              </a:ext>
            </a:extLst>
          </p:cNvPr>
          <p:cNvSpPr txBox="1"/>
          <p:nvPr userDrawn="1"/>
        </p:nvSpPr>
        <p:spPr>
          <a:xfrm>
            <a:off x="9491102" y="2278244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Себестоимость коктейля: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5CF8F2-9D40-4EA8-4DC0-AC0526A4F9BD}"/>
              </a:ext>
            </a:extLst>
          </p:cNvPr>
          <p:cNvSpPr txBox="1"/>
          <p:nvPr userDrawn="1"/>
        </p:nvSpPr>
        <p:spPr>
          <a:xfrm>
            <a:off x="531771" y="1417063"/>
            <a:ext cx="55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Рецепт коктейля</a:t>
            </a:r>
            <a:endParaRPr lang="ru-RU" sz="40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апельсин, размытие, Янтарь, коричне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CE948C-B243-2257-9B3E-39FABF2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829BD-A989-8F3B-90EA-FD8E6A5C0FF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800" y="1585726"/>
            <a:ext cx="3935411" cy="4283262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F4E2A7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Фото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A308C8-4BE8-76EB-DFB6-A47CBD9AD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1408155" cy="4491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BBF48-1F19-71FA-82F2-9E4F4AF50A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C128BFE0-9790-8951-3841-4020B3E029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1770" y="2461260"/>
            <a:ext cx="5564230" cy="34077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Опишите для какого случая подходит этот коктейль, какую атмосферу или эмоцию коктейль должен передавать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9A372-A3AB-3321-3BAB-F731C725482C}"/>
              </a:ext>
            </a:extLst>
          </p:cNvPr>
          <p:cNvSpPr txBox="1"/>
          <p:nvPr userDrawn="1"/>
        </p:nvSpPr>
        <p:spPr>
          <a:xfrm>
            <a:off x="531771" y="1417063"/>
            <a:ext cx="55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Атмосфера коктейля</a:t>
            </a:r>
            <a:endParaRPr lang="ru-RU" sz="40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2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апельсин, размытие, Янтарь, коричне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CE948C-B243-2257-9B3E-39FABF2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829BD-A989-8F3B-90EA-FD8E6A5C0FF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800" y="1585726"/>
            <a:ext cx="3935411" cy="4283262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F4E2A7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Фото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A308C8-4BE8-76EB-DFB6-A47CBD9AD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1408155" cy="4491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BBF48-1F19-71FA-82F2-9E4F4AF50A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C128BFE0-9790-8951-3841-4020B3E029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1770" y="2461260"/>
            <a:ext cx="5564230" cy="34077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yriad Pro Cond" panose="020B0506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Здесь можно указать дополнительные детали, которые помогут организаторам лучше понять концепцию коктейля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9A372-A3AB-3321-3BAB-F731C725482C}"/>
              </a:ext>
            </a:extLst>
          </p:cNvPr>
          <p:cNvSpPr txBox="1"/>
          <p:nvPr userDrawn="1"/>
        </p:nvSpPr>
        <p:spPr>
          <a:xfrm>
            <a:off x="531771" y="1417063"/>
            <a:ext cx="55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Другая информация</a:t>
            </a:r>
            <a:endParaRPr lang="ru-RU" sz="40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48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55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A0B5F-0566-C0EE-35D1-1C20BB1D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85DFD-D1C0-1EC5-58AC-73F6CEAA4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50666-7CC2-6695-9954-2B3A61CA9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4B375-3970-4FAE-BE16-33A1CE78279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7BDB4-662A-E044-804C-27D858C28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271B1-EBD8-937F-1C0C-C21BAE993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A45AEF-557A-41CA-A6AB-59067542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62" r:id="rId5"/>
    <p:sldLayoutId id="2147483663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2D79F-0D23-005A-01A1-1D72E21E5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ухи, Предметная фотография, натюрм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A4605D-3567-DB3E-290B-FB56B3D99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0" y="80963"/>
            <a:ext cx="65405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6FA8-5594-588D-C965-AE0D0D17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355" y="510117"/>
            <a:ext cx="1231900" cy="102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C4B4D-0CAC-EAB5-BC24-5B163B265EEE}"/>
              </a:ext>
            </a:extLst>
          </p:cNvPr>
          <p:cNvSpPr txBox="1"/>
          <p:nvPr/>
        </p:nvSpPr>
        <p:spPr>
          <a:xfrm>
            <a:off x="523347" y="2630597"/>
            <a:ext cx="4315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lbertus Nova" panose="020E0503040304020304" pitchFamily="34" charset="0"/>
              </a:rPr>
              <a:t>КОНКУРС БАРМЕНОВ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491D0D-D80F-A669-72EC-4FE8354EA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7156" y="5945980"/>
            <a:ext cx="635001" cy="6350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11BE5E-0940-DF5D-A912-8D45953526C6}"/>
              </a:ext>
            </a:extLst>
          </p:cNvPr>
          <p:cNvSpPr txBox="1"/>
          <p:nvPr/>
        </p:nvSpPr>
        <p:spPr>
          <a:xfrm>
            <a:off x="557683" y="4231035"/>
            <a:ext cx="418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dirty="0">
                <a:solidFill>
                  <a:srgbClr val="F4E2A7"/>
                </a:solidFill>
                <a:effectLst/>
                <a:latin typeface="Myriad Pro Cond" panose="020B0506030403020204" pitchFamily="34" charset="0"/>
              </a:rPr>
              <a:t>Рекомендации организаторов по оформлению презентации Отборочного этапа</a:t>
            </a:r>
            <a:endParaRPr lang="ru-RU" sz="2000" dirty="0">
              <a:solidFill>
                <a:srgbClr val="F4E2A7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304654D-7A18-F621-DF0B-68DBDB7E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495" y="749300"/>
            <a:ext cx="2341605" cy="7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2D79F-0D23-005A-01A1-1D72E21E5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духи, Предметная фотография, натюрм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34DAF0-69F1-52A3-52D6-75D439D6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545" b="11353"/>
          <a:stretch/>
        </p:blipFill>
        <p:spPr>
          <a:xfrm>
            <a:off x="7694724" y="1788324"/>
            <a:ext cx="4497275" cy="5069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261793-46B2-0AF0-E97F-4D444CCFE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95" y="749300"/>
            <a:ext cx="2341605" cy="7468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6FA8-5594-588D-C965-AE0D0D176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1355" y="510117"/>
            <a:ext cx="1231900" cy="102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C4B4D-0CAC-EAB5-BC24-5B163B265EEE}"/>
              </a:ext>
            </a:extLst>
          </p:cNvPr>
          <p:cNvSpPr txBox="1"/>
          <p:nvPr/>
        </p:nvSpPr>
        <p:spPr>
          <a:xfrm>
            <a:off x="531770" y="3019167"/>
            <a:ext cx="853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yriad Pro Cond" panose="020B0506030403020204" pitchFamily="34" charset="0"/>
              </a:rPr>
              <a:t>Уважаемые участники LIDSKAE BEERMASTER 2026!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B524C-B2E4-6B4E-2555-08F50EA2B649}"/>
              </a:ext>
            </a:extLst>
          </p:cNvPr>
          <p:cNvSpPr txBox="1"/>
          <p:nvPr/>
        </p:nvSpPr>
        <p:spPr>
          <a:xfrm>
            <a:off x="531770" y="3454776"/>
            <a:ext cx="879320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Для подачи заявки на конкурс в рамках Отборочного этапа  просим вас загрузить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информацию о коктейле в личный кабинет в презентации, созданной по рекомендациям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организаторов, собранных в этом файле.</a:t>
            </a:r>
          </a:p>
          <a:p>
            <a:endParaRPr lang="ru-RU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Файл подготовлен в форме шаблона презентации </a:t>
            </a:r>
            <a:r>
              <a:rPr lang="ru-RU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pptx</a:t>
            </a: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.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Для удобства вы можете скачать его и заполнить по пунктам! </a:t>
            </a:r>
          </a:p>
          <a:p>
            <a:endParaRPr lang="ru-RU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Допускается использование своего шаблона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(см. рекомендации по оформлению на следующем слайде). </a:t>
            </a:r>
            <a:endParaRPr lang="ru-RU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Myriad Pro Cond" panose="020B0506030403020204" pitchFamily="34" charset="0"/>
              </a:rPr>
              <a:t>Желаем творческого вдохновения!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F29DC5-4E5E-2DD7-9F64-E88FAF653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7156" y="5945980"/>
            <a:ext cx="635001" cy="635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9A372-A3AB-3321-3BAB-F731C725482C}"/>
              </a:ext>
            </a:extLst>
          </p:cNvPr>
          <p:cNvSpPr txBox="1"/>
          <p:nvPr/>
        </p:nvSpPr>
        <p:spPr>
          <a:xfrm>
            <a:off x="531770" y="1841818"/>
            <a:ext cx="10069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Рекомендации организаторов по оформлению презентации ОТБОРОЧНОГО ЭТАПА</a:t>
            </a:r>
            <a:endParaRPr lang="ru-RU" sz="28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2D79F-0D23-005A-01A1-1D72E21E5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261793-46B2-0AF0-E97F-4D444CCF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2341605" cy="7468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6FA8-5594-588D-C965-AE0D0D176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1355" y="510117"/>
            <a:ext cx="1231900" cy="10265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C4B4D-0CAC-EAB5-BC24-5B163B265EEE}"/>
              </a:ext>
            </a:extLst>
          </p:cNvPr>
          <p:cNvSpPr txBox="1"/>
          <p:nvPr/>
        </p:nvSpPr>
        <p:spPr>
          <a:xfrm>
            <a:off x="531771" y="3019167"/>
            <a:ext cx="35449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4E2A7"/>
                </a:solidFill>
                <a:latin typeface="Myriad Pro Cond" panose="020B0506030403020204" pitchFamily="34" charset="0"/>
              </a:rPr>
              <a:t>1 слайд — ТИТУЛЬНЫЙ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Имя бармена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Бар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Название коктейля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Наименование конкурса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Lidskae</a:t>
            </a: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BeerMaster</a:t>
            </a: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 2026</a:t>
            </a:r>
          </a:p>
          <a:p>
            <a:endParaRPr lang="ru-RU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r>
              <a:rPr lang="ru-RU" b="1" dirty="0">
                <a:solidFill>
                  <a:srgbClr val="F4E2A7"/>
                </a:solidFill>
                <a:latin typeface="Myriad Pro Cond" panose="020B0506030403020204" pitchFamily="34" charset="0"/>
              </a:rPr>
              <a:t>2 слайд — ОПИСАНИЕ КОКТЕЙЛЯ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Название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Чем вдохновлен </a:t>
            </a:r>
            <a:b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Расскажите о связи с драгоценностями, камнями </a:t>
            </a:r>
            <a:b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или историей, которая стоит за выбором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Фото коктейля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F29DC5-4E5E-2DD7-9F64-E88FAF653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7156" y="5945980"/>
            <a:ext cx="635001" cy="635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9A372-A3AB-3321-3BAB-F731C725482C}"/>
              </a:ext>
            </a:extLst>
          </p:cNvPr>
          <p:cNvSpPr txBox="1"/>
          <p:nvPr/>
        </p:nvSpPr>
        <p:spPr>
          <a:xfrm>
            <a:off x="531770" y="1841818"/>
            <a:ext cx="11539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Рекомендации организаторов по оформлению </a:t>
            </a:r>
            <a:br>
              <a:rPr lang="ru-RU" sz="28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</a:br>
            <a:r>
              <a:rPr lang="ru-RU" sz="28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презентации ОТБОРОЧНОГО ЭТАПА </a:t>
            </a:r>
            <a:r>
              <a:rPr lang="ru-RU" sz="2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(для своего шаблона)</a:t>
            </a:r>
            <a:endParaRPr lang="ru-RU" sz="28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FAFE1-F631-C448-5570-0587534390EC}"/>
              </a:ext>
            </a:extLst>
          </p:cNvPr>
          <p:cNvSpPr txBox="1"/>
          <p:nvPr/>
        </p:nvSpPr>
        <p:spPr>
          <a:xfrm>
            <a:off x="4323535" y="3019167"/>
            <a:ext cx="3544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4E2A7"/>
                </a:solidFill>
                <a:latin typeface="Myriad Pro Cond" panose="020B0506030403020204" pitchFamily="34" charset="0"/>
              </a:rPr>
              <a:t>3 слайд — РЕЦЕПТ КОКТЕЙЛЯ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Состав коктейля </a:t>
            </a:r>
            <a:b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Перечислите все ингредиенты  с пропорциями, которые используются в коктейле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Метод приготовления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Укажите метод приготовления коктейля, опишите каждый шаг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Подача </a:t>
            </a:r>
            <a:b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Опишите, как ваш коктейль подается (вид посуды, оформление, </a:t>
            </a:r>
            <a:r>
              <a:rPr lang="ru-RU" sz="1400" i="1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гарниш</a:t>
            </a:r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Себестоимость коктейля</a:t>
            </a:r>
          </a:p>
          <a:p>
            <a:endParaRPr lang="ru-RU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564E9-EA6C-5DD3-36AE-F0CAF05E620B}"/>
              </a:ext>
            </a:extLst>
          </p:cNvPr>
          <p:cNvSpPr txBox="1"/>
          <p:nvPr/>
        </p:nvSpPr>
        <p:spPr>
          <a:xfrm>
            <a:off x="8407923" y="3019167"/>
            <a:ext cx="34411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4E2A7"/>
                </a:solidFill>
                <a:latin typeface="Myriad Pro Cond" panose="020B0506030403020204" pitchFamily="34" charset="0"/>
              </a:rPr>
              <a:t>4 слайд — АТМОСФЕРА КОКТЕЙЛЯ </a:t>
            </a:r>
          </a:p>
          <a:p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Опишите для какого случая подходит этот коктейль, какую атмосферу или эмоцию коктейль должен передавать</a:t>
            </a:r>
          </a:p>
          <a:p>
            <a:endParaRPr lang="ru-RU" dirty="0">
              <a:solidFill>
                <a:schemeClr val="bg1"/>
              </a:solidFill>
              <a:latin typeface="Myriad Pro Cond" panose="020B0506030403020204" pitchFamily="34" charset="0"/>
            </a:endParaRPr>
          </a:p>
          <a:p>
            <a:r>
              <a:rPr lang="ru-RU" b="1" dirty="0">
                <a:solidFill>
                  <a:srgbClr val="F4E2A7"/>
                </a:solidFill>
                <a:latin typeface="Myriad Pro Cond" panose="020B0506030403020204" pitchFamily="34" charset="0"/>
              </a:rPr>
              <a:t>5 слайд — ДРУГАЯ ИНФОРМАЦИЯ О КОКТЕЙЛЕ</a:t>
            </a:r>
            <a:r>
              <a:rPr lang="ru-RU" dirty="0">
                <a:solidFill>
                  <a:schemeClr val="bg1"/>
                </a:solidFill>
                <a:latin typeface="Myriad Pro Cond" panose="020B0506030403020204" pitchFamily="34" charset="0"/>
              </a:rPr>
              <a:t>, которой хотите поделиться с организаторами</a:t>
            </a:r>
          </a:p>
          <a:p>
            <a:r>
              <a:rPr lang="ru-RU" sz="1400" i="1" dirty="0">
                <a:solidFill>
                  <a:schemeClr val="bg1"/>
                </a:solidFill>
                <a:latin typeface="Myriad Pro Cond" panose="020B0506030403020204" pitchFamily="34" charset="0"/>
              </a:rPr>
              <a:t>Здесь можно указать дополнительные детали, которые помогут организаторам лучше понять концепцию коктейля</a:t>
            </a:r>
          </a:p>
        </p:txBody>
      </p:sp>
    </p:spTree>
    <p:extLst>
      <p:ext uri="{BB962C8B-B14F-4D97-AF65-F5344CB8AC3E}">
        <p14:creationId xmlns:p14="http://schemas.microsoft.com/office/powerpoint/2010/main" val="58858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2D79F-0D23-005A-01A1-1D72E21E5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261793-46B2-0AF0-E97F-4D444CCF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495" y="749300"/>
            <a:ext cx="2341605" cy="7468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6FA8-5594-588D-C965-AE0D0D176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1355" y="510117"/>
            <a:ext cx="1231900" cy="1026583"/>
          </a:xfrm>
          <a:prstGeom prst="rect">
            <a:avLst/>
          </a:prstGeom>
        </p:spPr>
      </p:pic>
      <p:pic>
        <p:nvPicPr>
          <p:cNvPr id="3" name="Рисунок 2" descr="Изображение выглядит как духи, Предметная фотография, натюрм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91060A-07F7-F0BA-1FA3-C9DFF4EA2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0" y="80963"/>
            <a:ext cx="65405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19AF5A-CBAA-1B8D-773D-A34C0843FA9A}"/>
              </a:ext>
            </a:extLst>
          </p:cNvPr>
          <p:cNvSpPr txBox="1"/>
          <p:nvPr/>
        </p:nvSpPr>
        <p:spPr>
          <a:xfrm>
            <a:off x="11172825" y="6399091"/>
            <a:ext cx="6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1</a:t>
            </a:r>
            <a:r>
              <a:rPr lang="en-US" dirty="0">
                <a:solidFill>
                  <a:srgbClr val="F4E2A7"/>
                </a:solidFill>
                <a:latin typeface="Myriad Pro Cond" panose="020B0506030403020204" pitchFamily="34" charset="0"/>
              </a:rPr>
              <a:t>/5</a:t>
            </a:r>
            <a:endParaRPr lang="ru-RU" dirty="0">
              <a:solidFill>
                <a:srgbClr val="F4E2A7"/>
              </a:solidFill>
              <a:latin typeface="Myriad Pro Cond" panose="020B0506030403020204" pitchFamily="34" charset="0"/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5EB4F678-2EE7-73AF-B967-D2F79C5D0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одзаголовок 20">
            <a:extLst>
              <a:ext uri="{FF2B5EF4-FFF2-40B4-BE49-F238E27FC236}">
                <a16:creationId xmlns:a16="http://schemas.microsoft.com/office/drawing/2014/main" id="{AF0CB233-55A8-5C25-2C0A-DB68E39C2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F201725C-34F7-31DD-FACE-23600FAC544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0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2D79F7A2-D080-9FF4-2790-0CF671609C5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E0E8B497-928A-60F5-37A8-18F485E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D4E83582-FBB2-25E6-1193-9AFC053FCBD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2DE787-E7E4-3C78-2DEA-EB45AA3555AE}"/>
              </a:ext>
            </a:extLst>
          </p:cNvPr>
          <p:cNvSpPr txBox="1"/>
          <p:nvPr/>
        </p:nvSpPr>
        <p:spPr>
          <a:xfrm>
            <a:off x="11172825" y="6399091"/>
            <a:ext cx="6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2</a:t>
            </a:r>
            <a:r>
              <a:rPr lang="en-US" dirty="0">
                <a:solidFill>
                  <a:srgbClr val="F4E2A7"/>
                </a:solidFill>
                <a:latin typeface="Myriad Pro Cond" panose="020B0506030403020204" pitchFamily="34" charset="0"/>
              </a:rPr>
              <a:t>/5</a:t>
            </a:r>
            <a:endParaRPr lang="ru-RU" dirty="0">
              <a:solidFill>
                <a:srgbClr val="F4E2A7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3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261793-46B2-0AF0-E97F-4D444CCF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495" y="749300"/>
            <a:ext cx="1408155" cy="4491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6FA8-5594-588D-C965-AE0D0D17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025" y="510118"/>
            <a:ext cx="824230" cy="686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C4B4D-0CAC-EAB5-BC24-5B163B265EEE}"/>
              </a:ext>
            </a:extLst>
          </p:cNvPr>
          <p:cNvSpPr txBox="1"/>
          <p:nvPr/>
        </p:nvSpPr>
        <p:spPr>
          <a:xfrm>
            <a:off x="531771" y="2540970"/>
            <a:ext cx="301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Состав коктейля: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9A372-A3AB-3321-3BAB-F731C725482C}"/>
              </a:ext>
            </a:extLst>
          </p:cNvPr>
          <p:cNvSpPr txBox="1"/>
          <p:nvPr/>
        </p:nvSpPr>
        <p:spPr>
          <a:xfrm>
            <a:off x="531771" y="1417063"/>
            <a:ext cx="556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u="none" strike="noStrike" dirty="0">
                <a:solidFill>
                  <a:srgbClr val="F4E2A7"/>
                </a:solidFill>
                <a:effectLst/>
                <a:latin typeface="Albertus Nova" panose="020E0503040304020304" pitchFamily="34" charset="0"/>
              </a:rPr>
              <a:t>Рецепт коктейля</a:t>
            </a:r>
            <a:endParaRPr lang="ru-RU" sz="4000" dirty="0">
              <a:solidFill>
                <a:srgbClr val="F4E2A7"/>
              </a:solidFill>
              <a:latin typeface="Albertus Nova" panose="020E05030403040203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39D49-E1C1-249F-E550-3C286268CE61}"/>
              </a:ext>
            </a:extLst>
          </p:cNvPr>
          <p:cNvSpPr txBox="1"/>
          <p:nvPr/>
        </p:nvSpPr>
        <p:spPr>
          <a:xfrm>
            <a:off x="11172825" y="6399091"/>
            <a:ext cx="6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3</a:t>
            </a:r>
            <a:r>
              <a:rPr lang="en-US" dirty="0">
                <a:solidFill>
                  <a:srgbClr val="F4E2A7"/>
                </a:solidFill>
                <a:latin typeface="Myriad Pro Cond" panose="020B0506030403020204" pitchFamily="34" charset="0"/>
              </a:rPr>
              <a:t>/5</a:t>
            </a:r>
            <a:endParaRPr lang="ru-RU" dirty="0">
              <a:solidFill>
                <a:srgbClr val="F4E2A7"/>
              </a:solidFill>
              <a:latin typeface="Myriad Pro Cond" panose="020B0506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04FA4-970A-F28C-7E0A-A0679326EE87}"/>
              </a:ext>
            </a:extLst>
          </p:cNvPr>
          <p:cNvSpPr txBox="1"/>
          <p:nvPr/>
        </p:nvSpPr>
        <p:spPr>
          <a:xfrm>
            <a:off x="531771" y="3808333"/>
            <a:ext cx="301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Чем вдохновлен: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11FC33B-C96E-5C03-152B-1D610C4B3F7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2AB2CFAA-24B4-3A32-1989-F22157E7AF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30D19A7-3663-4CFF-587A-955C5E9B9CEC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BF1596F-089A-F404-2A2B-F441E88C96B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9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39D49-E1C1-249F-E550-3C286268CE61}"/>
              </a:ext>
            </a:extLst>
          </p:cNvPr>
          <p:cNvSpPr txBox="1"/>
          <p:nvPr/>
        </p:nvSpPr>
        <p:spPr>
          <a:xfrm>
            <a:off x="11172825" y="6399091"/>
            <a:ext cx="6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4</a:t>
            </a:r>
            <a:r>
              <a:rPr lang="en-US" dirty="0">
                <a:solidFill>
                  <a:srgbClr val="F4E2A7"/>
                </a:solidFill>
                <a:latin typeface="Myriad Pro Cond" panose="020B0506030403020204" pitchFamily="34" charset="0"/>
              </a:rPr>
              <a:t>/5</a:t>
            </a:r>
            <a:endParaRPr lang="ru-RU" dirty="0">
              <a:solidFill>
                <a:srgbClr val="F4E2A7"/>
              </a:solidFill>
              <a:latin typeface="Myriad Pro Cond" panose="020B0506030403020204" pitchFamily="34" charset="0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020A07E8-B5AF-D86C-0A5A-533660BE73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659630E-4863-48C6-2D76-77BFAF2567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1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39D49-E1C1-249F-E550-3C286268CE61}"/>
              </a:ext>
            </a:extLst>
          </p:cNvPr>
          <p:cNvSpPr txBox="1"/>
          <p:nvPr/>
        </p:nvSpPr>
        <p:spPr>
          <a:xfrm>
            <a:off x="11172825" y="6399091"/>
            <a:ext cx="6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4E2A7"/>
                </a:solidFill>
                <a:latin typeface="Myriad Pro Cond" panose="020B0506030403020204" pitchFamily="34" charset="0"/>
              </a:rPr>
              <a:t>5</a:t>
            </a:r>
            <a:r>
              <a:rPr lang="en-US" dirty="0">
                <a:solidFill>
                  <a:srgbClr val="F4E2A7"/>
                </a:solidFill>
                <a:latin typeface="Myriad Pro Cond" panose="020B0506030403020204" pitchFamily="34" charset="0"/>
              </a:rPr>
              <a:t>/5</a:t>
            </a:r>
            <a:endParaRPr lang="ru-RU" dirty="0">
              <a:solidFill>
                <a:srgbClr val="F4E2A7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62D88F-0980-C1A9-026B-D7E5D80459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8FE04C-A87C-A127-6FAE-26D7827A37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77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259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Albertus Nova</vt:lpstr>
      <vt:lpstr>Arial</vt:lpstr>
      <vt:lpstr>Aptos Display</vt:lpstr>
      <vt:lpstr>Myriad Pro Cond</vt:lpstr>
      <vt:lpstr>Aptos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2026-03-01T11:31:18Z</dcterms:created>
  <dcterms:modified xsi:type="dcterms:W3CDTF">2026-03-16T09:14:48Z</dcterms:modified>
</cp:coreProperties>
</file>